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6" r:id="rId5"/>
    <p:sldId id="257" r:id="rId6"/>
    <p:sldId id="263" r:id="rId7"/>
    <p:sldId id="273" r:id="rId8"/>
    <p:sldId id="264" r:id="rId9"/>
    <p:sldId id="265" r:id="rId10"/>
    <p:sldId id="276" r:id="rId11"/>
    <p:sldId id="267" r:id="rId12"/>
    <p:sldId id="269" r:id="rId13"/>
    <p:sldId id="274" r:id="rId14"/>
    <p:sldId id="270" r:id="rId15"/>
    <p:sldId id="275" r:id="rId16"/>
    <p:sldId id="271" r:id="rId17"/>
    <p:sldId id="277" r:id="rId18"/>
    <p:sldId id="279" r:id="rId19"/>
    <p:sldId id="278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>
        <p:scale>
          <a:sx n="96" d="100"/>
          <a:sy n="96" d="100"/>
        </p:scale>
        <p:origin x="14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9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1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5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661B2-733D-4AC2-BB44-5312FD38B11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443E1-C307-4A51-8FC8-F5325684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0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255"/>
            <a:ext cx="12192000" cy="8130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Changing Wildfire Conditions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By Matthew Johnson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3733" r="10325" b="800"/>
          <a:stretch/>
        </p:blipFill>
        <p:spPr>
          <a:xfrm>
            <a:off x="4303421" y="3403390"/>
            <a:ext cx="3449788" cy="3442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3756" r="10268" b="647"/>
          <a:stretch/>
        </p:blipFill>
        <p:spPr>
          <a:xfrm>
            <a:off x="7753209" y="0"/>
            <a:ext cx="3390224" cy="3423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3894" r="10872" b="1031"/>
          <a:stretch/>
        </p:blipFill>
        <p:spPr>
          <a:xfrm>
            <a:off x="7730445" y="3403390"/>
            <a:ext cx="3412988" cy="3454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3774" r="10399"/>
          <a:stretch/>
        </p:blipFill>
        <p:spPr>
          <a:xfrm>
            <a:off x="872581" y="3380551"/>
            <a:ext cx="3429568" cy="3487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64" y="143583"/>
            <a:ext cx="6885080" cy="1661421"/>
          </a:xfrm>
        </p:spPr>
        <p:txBody>
          <a:bodyPr>
            <a:normAutofit/>
          </a:bodyPr>
          <a:lstStyle/>
          <a:p>
            <a:r>
              <a:rPr lang="en-US" dirty="0" smtClean="0"/>
              <a:t>Precipitation for these four regions.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9655" y="3533060"/>
            <a:ext cx="5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983292" y="3533060"/>
            <a:ext cx="5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AZ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489179" y="3530230"/>
            <a:ext cx="5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7278" y="75620"/>
            <a:ext cx="61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dirty="0" smtClean="0"/>
              <a:t>K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46653" y="2040186"/>
            <a:ext cx="5336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Note that most wildfires occur at the end of the driest months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57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50" y="221543"/>
            <a:ext cx="10573215" cy="866670"/>
          </a:xfrm>
        </p:spPr>
        <p:txBody>
          <a:bodyPr/>
          <a:lstStyle/>
          <a:p>
            <a:r>
              <a:rPr lang="en-US" dirty="0" smtClean="0"/>
              <a:t>Correlations with Temperature in Southern 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9" y="1169208"/>
            <a:ext cx="4294376" cy="3852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550" y="5054852"/>
            <a:ext cx="329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of fires correlated with </a:t>
            </a:r>
            <a:r>
              <a:rPr lang="en-US" dirty="0"/>
              <a:t>t</a:t>
            </a:r>
            <a:r>
              <a:rPr lang="en-US" dirty="0" smtClean="0"/>
              <a:t>emperature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10968" y="5054851"/>
            <a:ext cx="3309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Fire </a:t>
            </a:r>
            <a:r>
              <a:rPr lang="en-US" dirty="0"/>
              <a:t>Size above 1000 a</a:t>
            </a:r>
            <a:r>
              <a:rPr lang="en-US" dirty="0" smtClean="0"/>
              <a:t>cres </a:t>
            </a:r>
            <a:r>
              <a:rPr lang="en-US" dirty="0"/>
              <a:t>correlated </a:t>
            </a:r>
            <a:r>
              <a:rPr lang="en-US" dirty="0" smtClean="0"/>
              <a:t>with temperature </a:t>
            </a:r>
            <a:endParaRPr lang="en-US" dirty="0"/>
          </a:p>
          <a:p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1204358"/>
            <a:ext cx="4288599" cy="384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7"/>
          <a:stretch/>
        </p:blipFill>
        <p:spPr>
          <a:xfrm>
            <a:off x="3940576" y="1190064"/>
            <a:ext cx="3873388" cy="38403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0880" y="5054851"/>
            <a:ext cx="309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Fire size in </a:t>
            </a:r>
            <a:r>
              <a:rPr lang="en-US" dirty="0"/>
              <a:t>a</a:t>
            </a:r>
            <a:r>
              <a:rPr lang="en-US" dirty="0" smtClean="0"/>
              <a:t>cres </a:t>
            </a:r>
            <a:r>
              <a:rPr lang="en-US" dirty="0"/>
              <a:t>correlated </a:t>
            </a:r>
            <a:r>
              <a:rPr lang="en-US" dirty="0" smtClean="0"/>
              <a:t>with temperature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307" y="5916352"/>
            <a:ext cx="1119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 temperature help wildfires by drying out fuels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15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9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Correlations with </a:t>
            </a:r>
            <a:r>
              <a:rPr lang="en-US" dirty="0" smtClean="0"/>
              <a:t>ENSO (El Nino) in SOCAL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86" y="1918899"/>
            <a:ext cx="4356228" cy="39075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0093" y="5821544"/>
            <a:ext cx="2866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ires vs precipitation</a:t>
            </a:r>
          </a:p>
          <a:p>
            <a:pPr algn="ctr"/>
            <a:r>
              <a:rPr lang="en-US" dirty="0" smtClean="0"/>
              <a:t>- Precipitation hinders fires except in June</a:t>
            </a: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09571" y="5821542"/>
            <a:ext cx="317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Fires vs ENSO</a:t>
            </a:r>
          </a:p>
          <a:p>
            <a:pPr algn="ctr"/>
            <a:r>
              <a:rPr lang="en-US" dirty="0" smtClean="0"/>
              <a:t>- La Nina favors fires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2"/>
          <a:stretch/>
        </p:blipFill>
        <p:spPr>
          <a:xfrm>
            <a:off x="63311" y="1926972"/>
            <a:ext cx="3900831" cy="39026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14982" y="5821542"/>
            <a:ext cx="3342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Precipitation vs ENSO</a:t>
            </a:r>
          </a:p>
          <a:p>
            <a:r>
              <a:rPr lang="en-US" dirty="0" smtClean="0"/>
              <a:t>    - El </a:t>
            </a:r>
            <a:r>
              <a:rPr lang="en-US" dirty="0"/>
              <a:t>N</a:t>
            </a:r>
            <a:r>
              <a:rPr lang="en-US" dirty="0" smtClean="0"/>
              <a:t>ino favors winter rain</a:t>
            </a:r>
          </a:p>
          <a:p>
            <a:r>
              <a:rPr lang="en-US" dirty="0" smtClean="0"/>
              <a:t>    - La Nina favors winter drought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1" r="10890" b="206"/>
          <a:stretch/>
        </p:blipFill>
        <p:spPr>
          <a:xfrm>
            <a:off x="8193024" y="1915717"/>
            <a:ext cx="3809798" cy="3905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877" y="2236879"/>
            <a:ext cx="328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Surprising, but June </a:t>
            </a:r>
            <a:r>
              <a:rPr lang="en-US" dirty="0" err="1" smtClean="0"/>
              <a:t>precip</a:t>
            </a:r>
            <a:r>
              <a:rPr lang="en-US" dirty="0" smtClean="0"/>
              <a:t> &lt; 0.4” and accompanied by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88" y="73799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Which meteorological factors influence wildfire growth?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616" y="1334418"/>
            <a:ext cx="10515600" cy="12878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 , identify time of greatest wildfire growth</a:t>
            </a:r>
          </a:p>
          <a:p>
            <a:r>
              <a:rPr lang="en-US" sz="3200" dirty="0" smtClean="0"/>
              <a:t>Create a composite (average) weather chart for these times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0" y="2533077"/>
            <a:ext cx="2981094" cy="4120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8" y="2533076"/>
            <a:ext cx="7329669" cy="412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4127"/>
          </a:xfrm>
        </p:spPr>
        <p:txBody>
          <a:bodyPr/>
          <a:lstStyle/>
          <a:p>
            <a:pPr algn="ctr"/>
            <a:r>
              <a:rPr lang="en-US" dirty="0" smtClean="0"/>
              <a:t>Fire Progression Map (ArcGIS)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8" y="877825"/>
            <a:ext cx="10378643" cy="5837987"/>
          </a:xfrm>
        </p:spPr>
      </p:pic>
    </p:spTree>
    <p:extLst>
      <p:ext uri="{BB962C8B-B14F-4D97-AF65-F5344CB8AC3E}">
        <p14:creationId xmlns:p14="http://schemas.microsoft.com/office/powerpoint/2010/main" val="7030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189" y="-14630"/>
            <a:ext cx="8585410" cy="1325563"/>
          </a:xfrm>
        </p:spPr>
        <p:txBody>
          <a:bodyPr/>
          <a:lstStyle/>
          <a:p>
            <a:pPr algn="ctr"/>
            <a:r>
              <a:rPr lang="en-US" dirty="0" smtClean="0"/>
              <a:t>Weather </a:t>
            </a:r>
            <a:r>
              <a:rPr lang="en-US" dirty="0"/>
              <a:t>C</a:t>
            </a:r>
            <a:r>
              <a:rPr lang="en-US" dirty="0" smtClean="0"/>
              <a:t>harts at </a:t>
            </a:r>
            <a:r>
              <a:rPr lang="en-US" dirty="0"/>
              <a:t>T</a:t>
            </a:r>
            <a:r>
              <a:rPr lang="en-US" dirty="0" smtClean="0"/>
              <a:t>ime of max Growth for Nine Major Wildfires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69720"/>
            <a:ext cx="26305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Composited </a:t>
            </a:r>
            <a:r>
              <a:rPr lang="en-US" sz="2800" dirty="0" smtClean="0"/>
              <a:t>weather for  9 </a:t>
            </a:r>
            <a:r>
              <a:rPr lang="en-US" sz="2800" dirty="0"/>
              <a:t>major wildfires </a:t>
            </a:r>
            <a:r>
              <a:rPr lang="en-US" sz="2800" dirty="0" smtClean="0"/>
              <a:t>during </a:t>
            </a:r>
            <a:r>
              <a:rPr lang="en-US" sz="2800" dirty="0"/>
              <a:t>the greatest rate </a:t>
            </a:r>
            <a:r>
              <a:rPr lang="en-US" sz="2800" dirty="0" smtClean="0"/>
              <a:t>of wildfire growth.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4"/>
          <a:stretch/>
        </p:blipFill>
        <p:spPr>
          <a:xfrm>
            <a:off x="2414189" y="1161515"/>
            <a:ext cx="9708631" cy="5602022"/>
          </a:xfrm>
        </p:spPr>
      </p:pic>
    </p:spTree>
    <p:extLst>
      <p:ext uri="{BB962C8B-B14F-4D97-AF65-F5344CB8AC3E}">
        <p14:creationId xmlns:p14="http://schemas.microsoft.com/office/powerpoint/2010/main" val="38711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355" y="0"/>
            <a:ext cx="6869336" cy="6512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Composite of the Nine Wildfires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2043" y="925157"/>
            <a:ext cx="3697904" cy="2485710"/>
          </a:xfrm>
        </p:spPr>
        <p:txBody>
          <a:bodyPr>
            <a:normAutofit/>
          </a:bodyPr>
          <a:lstStyle/>
          <a:p>
            <a:r>
              <a:rPr lang="en-US" dirty="0" smtClean="0"/>
              <a:t>NE Santa Ana winds &amp; low RH dominate over Southern California at time of maximum fire growth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7053" r="3532" b="3911"/>
          <a:stretch/>
        </p:blipFill>
        <p:spPr>
          <a:xfrm>
            <a:off x="370295" y="651203"/>
            <a:ext cx="7957548" cy="61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13330"/>
            <a:ext cx="5289485" cy="38948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Wildfires are in increasing in size.</a:t>
            </a:r>
          </a:p>
          <a:p>
            <a:r>
              <a:rPr lang="en-US" dirty="0" smtClean="0"/>
              <a:t>Wildfire numbers have been decreasing for the last 10 years.</a:t>
            </a:r>
          </a:p>
          <a:p>
            <a:r>
              <a:rPr lang="en-US" dirty="0" smtClean="0"/>
              <a:t>High winds, high temperatures, and</a:t>
            </a:r>
            <a:r>
              <a:rPr lang="en-US" dirty="0"/>
              <a:t> low RH</a:t>
            </a:r>
            <a:r>
              <a:rPr lang="en-US" dirty="0" smtClean="0"/>
              <a:t> contribute to wildfire incidence and growth.</a:t>
            </a:r>
          </a:p>
          <a:p>
            <a:r>
              <a:rPr lang="en-US" dirty="0" smtClean="0"/>
              <a:t>Santa Ana conditions are the cause for the largest wildfires in Southern CA.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17" y="2140177"/>
            <a:ext cx="6868378" cy="45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2299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1" y="772299"/>
            <a:ext cx="7969018" cy="5968982"/>
          </a:xfrm>
        </p:spPr>
      </p:pic>
    </p:spTree>
    <p:extLst>
      <p:ext uri="{BB962C8B-B14F-4D97-AF65-F5344CB8AC3E}">
        <p14:creationId xmlns:p14="http://schemas.microsoft.com/office/powerpoint/2010/main" val="9008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Prediction for Upcoming </a:t>
            </a:r>
            <a:r>
              <a:rPr lang="en-US" dirty="0"/>
              <a:t>F</a:t>
            </a:r>
            <a:r>
              <a:rPr lang="en-US" dirty="0" smtClean="0"/>
              <a:t>ire </a:t>
            </a:r>
            <a:r>
              <a:rPr lang="en-US" dirty="0"/>
              <a:t>S</a:t>
            </a:r>
            <a:r>
              <a:rPr lang="en-US" dirty="0" smtClean="0"/>
              <a:t>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53" y="1145312"/>
            <a:ext cx="10515600" cy="4351338"/>
          </a:xfrm>
        </p:spPr>
        <p:txBody>
          <a:bodyPr/>
          <a:lstStyle/>
          <a:p>
            <a:r>
              <a:rPr lang="en-US" dirty="0" smtClean="0"/>
              <a:t>It’s La Nina  </a:t>
            </a:r>
          </a:p>
          <a:p>
            <a:r>
              <a:rPr lang="en-US" dirty="0" smtClean="0"/>
              <a:t>It’s been drier than normal, especially  in AZ.</a:t>
            </a:r>
          </a:p>
          <a:p>
            <a:r>
              <a:rPr lang="en-US" dirty="0" smtClean="0"/>
              <a:t>Official wildfire outlook by National Interagency Fire Center (NIFC)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1231"/>
            <a:ext cx="5879669" cy="3922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3" y="2802229"/>
            <a:ext cx="5857647" cy="39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Statistics </a:t>
            </a:r>
            <a:r>
              <a:rPr lang="en-US" dirty="0" smtClean="0"/>
              <a:t>for California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395" y="1956021"/>
            <a:ext cx="7153901" cy="1852133"/>
          </a:xfrm>
        </p:spPr>
        <p:txBody>
          <a:bodyPr>
            <a:noAutofit/>
          </a:bodyPr>
          <a:lstStyle/>
          <a:p>
            <a:r>
              <a:rPr lang="en-US" sz="2800" dirty="0" smtClean="0"/>
              <a:t>Fatalities: 1 </a:t>
            </a:r>
            <a:r>
              <a:rPr lang="en-US" sz="2800" dirty="0"/>
              <a:t>firefighter, 45 civilians</a:t>
            </a:r>
          </a:p>
          <a:p>
            <a:r>
              <a:rPr lang="en-US" sz="2800" dirty="0"/>
              <a:t>8,900+ </a:t>
            </a:r>
            <a:r>
              <a:rPr lang="en-US" sz="2800" dirty="0" smtClean="0"/>
              <a:t>structures </a:t>
            </a:r>
          </a:p>
          <a:p>
            <a:r>
              <a:rPr lang="en-US" sz="2800" dirty="0"/>
              <a:t>$9.4 billion (2017)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" y="3808154"/>
            <a:ext cx="4458409" cy="2966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55" y="2560320"/>
            <a:ext cx="7489777" cy="42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Reason for Decreasing Wildfires in the Last Decade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1" y="2572215"/>
            <a:ext cx="6500285" cy="3724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7"/>
          <a:stretch/>
        </p:blipFill>
        <p:spPr>
          <a:xfrm>
            <a:off x="6147924" y="2572215"/>
            <a:ext cx="6029208" cy="3724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6367" y="2202882"/>
            <a:ext cx="194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92372" y="2202882"/>
            <a:ext cx="194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Precipitable</a:t>
            </a:r>
            <a:r>
              <a:rPr lang="en-US" dirty="0" smtClean="0"/>
              <a:t> Water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1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O</a:t>
            </a:r>
            <a:r>
              <a:rPr lang="en-US" sz="5400" dirty="0" smtClean="0"/>
              <a:t>verview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6130"/>
            <a:ext cx="10915650" cy="44662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Wild</a:t>
            </a:r>
            <a:r>
              <a:rPr lang="en-US" sz="3200" dirty="0"/>
              <a:t>f</a:t>
            </a:r>
            <a:r>
              <a:rPr lang="en-US" sz="3200" dirty="0" smtClean="0"/>
              <a:t>ire Occurrence Statistics</a:t>
            </a:r>
          </a:p>
          <a:p>
            <a:pPr lvl="1"/>
            <a:r>
              <a:rPr lang="en-US" sz="2800" dirty="0" smtClean="0"/>
              <a:t>Where wildfires occur</a:t>
            </a:r>
          </a:p>
          <a:p>
            <a:pPr lvl="1"/>
            <a:r>
              <a:rPr lang="en-US" sz="2800" dirty="0" smtClean="0"/>
              <a:t>Seasonality of fires</a:t>
            </a:r>
          </a:p>
          <a:p>
            <a:pPr lvl="1"/>
            <a:r>
              <a:rPr lang="en-US" sz="2800" dirty="0" smtClean="0"/>
              <a:t>Trends in wildfire occurrence</a:t>
            </a:r>
          </a:p>
          <a:p>
            <a:pPr marL="457200" lvl="1" indent="0">
              <a:buNone/>
            </a:pPr>
            <a:r>
              <a:rPr lang="en-US" sz="2800" dirty="0" smtClean="0"/>
              <a:t> </a:t>
            </a:r>
          </a:p>
          <a:p>
            <a:r>
              <a:rPr lang="en-US" sz="3200" dirty="0" smtClean="0"/>
              <a:t>How Does Weather Impact Fire?</a:t>
            </a:r>
          </a:p>
          <a:p>
            <a:r>
              <a:rPr lang="en-US" sz="3200" dirty="0" smtClean="0"/>
              <a:t>Climate connections</a:t>
            </a:r>
          </a:p>
          <a:p>
            <a:pPr lvl="1"/>
            <a:r>
              <a:rPr lang="en-US" sz="2800" dirty="0" smtClean="0"/>
              <a:t>Indices of low frequency climate variations (ENSO)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02" y="1612638"/>
            <a:ext cx="5302453" cy="34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3" y="1146552"/>
            <a:ext cx="4650206" cy="2309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Data and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325563"/>
            <a:ext cx="4724399" cy="51381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Wildfire Point Data Set from the USGS</a:t>
            </a:r>
          </a:p>
          <a:p>
            <a:pPr lvl="1"/>
            <a:r>
              <a:rPr lang="en-US" dirty="0" smtClean="0"/>
              <a:t>Location of all U.S. wildfires, with size, date, and other parameters</a:t>
            </a:r>
          </a:p>
          <a:p>
            <a:r>
              <a:rPr lang="en-US" dirty="0" smtClean="0"/>
              <a:t> Eliminated incomplete data and fires under 1 acre.</a:t>
            </a:r>
          </a:p>
          <a:p>
            <a:r>
              <a:rPr lang="en-US" dirty="0" smtClean="0"/>
              <a:t>Used ERAU software package to compare with gridded </a:t>
            </a:r>
            <a:r>
              <a:rPr lang="en-US" dirty="0"/>
              <a:t>w</a:t>
            </a:r>
            <a:r>
              <a:rPr lang="en-US" dirty="0" smtClean="0"/>
              <a:t>eather data from NOAA.</a:t>
            </a:r>
          </a:p>
          <a:p>
            <a:r>
              <a:rPr lang="en-US" dirty="0" smtClean="0"/>
              <a:t>Wildfires in the point data set line up with the USFS and BLM boundaries.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5375" y="3416147"/>
            <a:ext cx="447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GIS map of all USGS wildfire points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7" y="3933568"/>
            <a:ext cx="4715847" cy="2530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361" y="6305439"/>
            <a:ext cx="433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GIS map of USFS and BLM Boundaries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" y="0"/>
            <a:ext cx="11363325" cy="1015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Wildfire Occurrence – all U.S. Wildfires 1980-2016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" b="5283"/>
          <a:stretch/>
        </p:blipFill>
        <p:spPr>
          <a:xfrm>
            <a:off x="558565" y="754552"/>
            <a:ext cx="10298891" cy="6042991"/>
          </a:xfrm>
        </p:spPr>
      </p:pic>
    </p:spTree>
    <p:extLst>
      <p:ext uri="{BB962C8B-B14F-4D97-AF65-F5344CB8AC3E}">
        <p14:creationId xmlns:p14="http://schemas.microsoft.com/office/powerpoint/2010/main" val="20040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94" y="0"/>
            <a:ext cx="10515600" cy="1089965"/>
          </a:xfrm>
        </p:spPr>
        <p:txBody>
          <a:bodyPr/>
          <a:lstStyle/>
          <a:p>
            <a:pPr algn="ctr"/>
            <a:r>
              <a:rPr lang="en-US" dirty="0" smtClean="0"/>
              <a:t>Wildfire Trends All Over the U.S.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09322" y="1755647"/>
            <a:ext cx="4583153" cy="1824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But, decreasing in the current decade </a:t>
            </a:r>
            <a:r>
              <a:rPr lang="en-US" dirty="0"/>
              <a:t>(</a:t>
            </a:r>
            <a:r>
              <a:rPr lang="en-US" dirty="0" smtClean="0"/>
              <a:t>2006-2016).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" r="7422" b="5201"/>
          <a:stretch/>
        </p:blipFill>
        <p:spPr>
          <a:xfrm>
            <a:off x="201183" y="772868"/>
            <a:ext cx="5981528" cy="3412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183" y="4449141"/>
            <a:ext cx="48938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Wildfire </a:t>
            </a:r>
            <a:r>
              <a:rPr lang="en-US" sz="2800" dirty="0"/>
              <a:t>incidence </a:t>
            </a:r>
            <a:r>
              <a:rPr lang="en-US" sz="2800" dirty="0" smtClean="0"/>
              <a:t>increasing in </a:t>
            </a:r>
            <a:r>
              <a:rPr lang="en-US" sz="2800" dirty="0"/>
              <a:t>most places from 1980-2016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 r="6299" b="5358"/>
          <a:stretch/>
        </p:blipFill>
        <p:spPr>
          <a:xfrm>
            <a:off x="6214945" y="3449632"/>
            <a:ext cx="5911273" cy="33295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0073514" y="3053038"/>
            <a:ext cx="196483" cy="3965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13825" y="4185424"/>
            <a:ext cx="30228" cy="4772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01" y="1365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Trends Across the United States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48501" y="1462088"/>
            <a:ext cx="10515600" cy="1667082"/>
          </a:xfrm>
        </p:spPr>
        <p:txBody>
          <a:bodyPr/>
          <a:lstStyle/>
          <a:p>
            <a:r>
              <a:rPr lang="en-US" dirty="0" smtClean="0"/>
              <a:t>Overall, wildfire occurrence across the U.S. is trending up.</a:t>
            </a:r>
          </a:p>
          <a:p>
            <a:r>
              <a:rPr lang="en-US" dirty="0" smtClean="0"/>
              <a:t>Wildfire size is increasing.</a:t>
            </a:r>
          </a:p>
          <a:p>
            <a:r>
              <a:rPr lang="en-US" dirty="0" smtClean="0"/>
              <a:t>Last the 10 years, the number of wildfires has been decreasing.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4529" y="3276759"/>
            <a:ext cx="269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Wildfires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73291" y="3294306"/>
            <a:ext cx="269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Wildfire size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2001" y="3639028"/>
            <a:ext cx="6095452" cy="3158188"/>
            <a:chOff x="42001" y="3639028"/>
            <a:chExt cx="6095452" cy="3158188"/>
          </a:xfrm>
        </p:grpSpPr>
        <p:grpSp>
          <p:nvGrpSpPr>
            <p:cNvPr id="23" name="Group 22"/>
            <p:cNvGrpSpPr/>
            <p:nvPr/>
          </p:nvGrpSpPr>
          <p:grpSpPr>
            <a:xfrm>
              <a:off x="42001" y="3639028"/>
              <a:ext cx="6095452" cy="3158188"/>
              <a:chOff x="42001" y="3632001"/>
              <a:chExt cx="6004492" cy="316521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8" t="5534" r="8705" b="1227"/>
              <a:stretch/>
            </p:blipFill>
            <p:spPr>
              <a:xfrm>
                <a:off x="42001" y="3632001"/>
                <a:ext cx="6004492" cy="316521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031936" y="3840007"/>
                <a:ext cx="1697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Note decrease current decade</a:t>
                </a:r>
                <a:endParaRPr lang="en-US" dirty="0"/>
              </a:p>
            </p:txBody>
          </p:sp>
          <p:sp>
            <p:nvSpPr>
              <p:cNvPr id="22" name="Arc 21"/>
              <p:cNvSpPr/>
              <p:nvPr/>
            </p:nvSpPr>
            <p:spPr>
              <a:xfrm rot="883220">
                <a:off x="4743292" y="4375133"/>
                <a:ext cx="1231755" cy="1247188"/>
              </a:xfrm>
              <a:prstGeom prst="arc">
                <a:avLst>
                  <a:gd name="adj1" fmla="val 16200000"/>
                  <a:gd name="adj2" fmla="val 2501253"/>
                </a:avLst>
              </a:prstGeom>
              <a:ln w="190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 flipV="1">
              <a:off x="724205" y="5003597"/>
              <a:ext cx="5274259" cy="592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28403" y="4768483"/>
              <a:ext cx="1447931" cy="992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137453" y="3654182"/>
            <a:ext cx="6051889" cy="3178446"/>
            <a:chOff x="6137453" y="3654182"/>
            <a:chExt cx="6051889" cy="31784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t="5574" r="8450" b="1582"/>
            <a:stretch/>
          </p:blipFill>
          <p:spPr>
            <a:xfrm>
              <a:off x="6137453" y="3654182"/>
              <a:ext cx="6051889" cy="3178446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6847027" y="5486400"/>
              <a:ext cx="5193792" cy="7827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53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4" y="-15074"/>
            <a:ext cx="11496675" cy="120064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Wildfire Occurrence by month (all fires, all states)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9949" y="957919"/>
            <a:ext cx="454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Number of Fires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733681" y="963338"/>
            <a:ext cx="301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Size of fires (acres)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572936" y="5511101"/>
            <a:ext cx="5585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Most wildfires occur spring/summer</a:t>
            </a:r>
          </a:p>
          <a:p>
            <a:r>
              <a:rPr lang="en-US" sz="2800" dirty="0" smtClean="0"/>
              <a:t>Largest wildfires summer/fall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13" y="1403240"/>
            <a:ext cx="4582097" cy="411014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6" y="1408656"/>
            <a:ext cx="4576058" cy="4104725"/>
          </a:xfrm>
        </p:spPr>
      </p:pic>
    </p:spTree>
    <p:extLst>
      <p:ext uri="{BB962C8B-B14F-4D97-AF65-F5344CB8AC3E}">
        <p14:creationId xmlns:p14="http://schemas.microsoft.com/office/powerpoint/2010/main" val="6716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4382" r="10193" b="1317"/>
          <a:stretch/>
        </p:blipFill>
        <p:spPr>
          <a:xfrm>
            <a:off x="7561851" y="16471"/>
            <a:ext cx="3468110" cy="3389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3891" r="10583" b="894"/>
          <a:stretch/>
        </p:blipFill>
        <p:spPr>
          <a:xfrm>
            <a:off x="532267" y="3406440"/>
            <a:ext cx="3491094" cy="3445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3671" r="10190" b="917"/>
          <a:stretch/>
        </p:blipFill>
        <p:spPr>
          <a:xfrm>
            <a:off x="7571250" y="3412541"/>
            <a:ext cx="3458711" cy="344545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3750" r="10542" b="762"/>
          <a:stretch/>
        </p:blipFill>
        <p:spPr>
          <a:xfrm>
            <a:off x="4023361" y="3406441"/>
            <a:ext cx="3481855" cy="34454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64" y="143583"/>
            <a:ext cx="6885080" cy="16614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wildfire </a:t>
            </a:r>
            <a:r>
              <a:rPr lang="en-US" dirty="0"/>
              <a:t>s</a:t>
            </a:r>
            <a:r>
              <a:rPr lang="en-US" dirty="0" smtClean="0"/>
              <a:t>easons </a:t>
            </a: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for </a:t>
            </a:r>
            <a:r>
              <a:rPr lang="en-US" dirty="0" smtClean="0"/>
              <a:t>diverse </a:t>
            </a:r>
            <a:r>
              <a:rPr lang="en-US" dirty="0"/>
              <a:t>regions in the U.S</a:t>
            </a:r>
            <a:r>
              <a:rPr lang="en-US" dirty="0" smtClean="0"/>
              <a:t>.?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22399" y="3569744"/>
            <a:ext cx="5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813493" y="3569744"/>
            <a:ext cx="5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AZ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411212" y="3569744"/>
            <a:ext cx="5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04721" y="144317"/>
            <a:ext cx="61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dirty="0" smtClean="0"/>
              <a:t>K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46653" y="2040186"/>
            <a:ext cx="539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YES! Note that Fire Seasons are different all across the United States.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29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</TotalTime>
  <Words>555</Words>
  <Application>Microsoft Office PowerPoint</Application>
  <PresentationFormat>Widescreen</PresentationFormat>
  <Paragraphs>87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Changing Wildfire Conditions </vt:lpstr>
      <vt:lpstr>Statistics for California 2017</vt:lpstr>
      <vt:lpstr>Overview</vt:lpstr>
      <vt:lpstr>Data and Methodology</vt:lpstr>
      <vt:lpstr>Wildfire Occurrence – all U.S. Wildfires 1980-2016 </vt:lpstr>
      <vt:lpstr>Wildfire Trends All Over the U.S.</vt:lpstr>
      <vt:lpstr>Trends Across the United States</vt:lpstr>
      <vt:lpstr>Wildfire Occurrence by month (all fires, all states)</vt:lpstr>
      <vt:lpstr>Are wildfire seasons different for diverse regions in the U.S.?</vt:lpstr>
      <vt:lpstr>Precipitation for these four regions.</vt:lpstr>
      <vt:lpstr>Correlations with Temperature in Southern CA</vt:lpstr>
      <vt:lpstr>Correlations with ENSO (El Nino) in SOCAL</vt:lpstr>
      <vt:lpstr>Which meteorological factors influence wildfire growth? </vt:lpstr>
      <vt:lpstr>Fire Progression Map (ArcGIS) </vt:lpstr>
      <vt:lpstr>Weather Charts at Time of max Growth for Nine Major Wildfires</vt:lpstr>
      <vt:lpstr>Composite of the Nine Wildfires</vt:lpstr>
      <vt:lpstr>Summary and Conclusions</vt:lpstr>
      <vt:lpstr>Questions?</vt:lpstr>
      <vt:lpstr>Prediction for Upcoming Fire Season</vt:lpstr>
      <vt:lpstr>Reason for Decreasing Wildfires in the Last Decade</vt:lpstr>
    </vt:vector>
  </TitlesOfParts>
  <Company>ERAU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Fire Conditions</dc:title>
  <dc:creator>Johnson, Matthew D.</dc:creator>
  <cp:lastModifiedBy>Johnson, Matthew D.</cp:lastModifiedBy>
  <cp:revision>85</cp:revision>
  <dcterms:created xsi:type="dcterms:W3CDTF">2018-01-26T18:53:17Z</dcterms:created>
  <dcterms:modified xsi:type="dcterms:W3CDTF">2018-03-28T20:25:53Z</dcterms:modified>
</cp:coreProperties>
</file>